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7" r:id="rId9"/>
    <p:sldId id="262" r:id="rId10"/>
    <p:sldId id="268" r:id="rId11"/>
    <p:sldId id="263" r:id="rId12"/>
    <p:sldId id="264" r:id="rId13"/>
    <p:sldId id="269" r:id="rId14"/>
    <p:sldId id="270" r:id="rId15"/>
    <p:sldId id="271" r:id="rId16"/>
    <p:sldId id="26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791" autoAdjust="0"/>
  </p:normalViewPr>
  <p:slideViewPr>
    <p:cSldViewPr snapToGrid="0">
      <p:cViewPr varScale="1">
        <p:scale>
          <a:sx n="69" d="100"/>
          <a:sy n="69" d="100"/>
        </p:scale>
        <p:origin x="120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EADAE-02CE-4E9B-840E-927511B4C34D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8EAE8-A844-453B-B801-13B3B923A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87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/>
              <a:t>- Tiến độ này là tiến độ như thế nào, tiến độ này là tiến độ ban đầu hay là tiến độ đề ra hay tiến độ đề ra =&gt; thêm 1 loại mũi tên có màu khác để phân biệt</a:t>
            </a:r>
          </a:p>
          <a:p>
            <a:pPr marL="0" indent="0">
              <a:buFontTx/>
              <a:buNone/>
            </a:pPr>
            <a:r>
              <a:rPr lang="vi-VN" dirty="0"/>
              <a:t>- Kéo dài thêm bảng cho tháng 11 để mọi người dễ hiểu hơn</a:t>
            </a:r>
          </a:p>
          <a:p>
            <a:pPr marL="0" indent="0">
              <a:buFontTx/>
              <a:buNone/>
            </a:pPr>
            <a:r>
              <a:rPr lang="vi-VN" dirty="0"/>
              <a:t>- Comment :Làm tài liệu thiết kế bị chậm nên sẽ để xuống dưới</a:t>
            </a:r>
          </a:p>
          <a:p>
            <a:pPr marL="171450" indent="-171450">
              <a:buFontTx/>
              <a:buChar char="-"/>
            </a:pPr>
            <a:r>
              <a:rPr lang="vi-VN" dirty="0"/>
              <a:t>Để dòng 1. Tiến độ công việc cho nó ngắn lại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8EAE8-A844-453B-B801-13B3B923AE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58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/>
              <a:t>Giải thích video, tạo thêm 1 slide để ghi chú thêm mục đích tổng thể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8EAE8-A844-453B-B801-13B3B923AE4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25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dirty="0"/>
              <a:t>Giải thích video, tạo thêm 1 slide để ghi chú thêm mục đích tổng thể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8EAE8-A844-453B-B801-13B3B923AE4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897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/>
              <a:t>So sánh thêm với những gì của tiến độ ban đầu, còn thiếu sót gì so với kì vọng của anh Tuấn cũng như theo kì vọng ban đầu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8EAE8-A844-453B-B801-13B3B923AE4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130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793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41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78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93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0018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715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21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420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30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86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89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8F149B-2B11-4C6B-87D8-963B0DC51531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A5F0F99-5417-47E2-8A7F-3DF54DFC901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457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169E0-633D-438A-767A-29B56BE17A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Báo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9 +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8AB5F-0C6D-D49C-7892-2E9247D833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Nguyễn Thành Đạt</a:t>
            </a:r>
          </a:p>
        </p:txBody>
      </p:sp>
    </p:spTree>
    <p:extLst>
      <p:ext uri="{BB962C8B-B14F-4D97-AF65-F5344CB8AC3E}">
        <p14:creationId xmlns:p14="http://schemas.microsoft.com/office/powerpoint/2010/main" val="906580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296C4-887D-4E60-5561-0EBCE15853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293DA-A37B-733D-66B8-70A8636EC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150" y="2622482"/>
            <a:ext cx="6025700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gặp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khắc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336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50DD66-95FB-EB36-DC55-765824E5E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4831F-885F-89A7-CA02-24320768B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966901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gặp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khắc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A7943-E15C-4F65-7A73-1877DF969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ngoại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cảnh</a:t>
            </a:r>
            <a:r>
              <a:rPr lang="en-US" sz="2800" dirty="0">
                <a:latin typeface="Arial" panose="020B0604020202020204" pitchFamily="34" charset="0"/>
              </a:rPr>
              <a:t>: </a:t>
            </a:r>
            <a:r>
              <a:rPr lang="en-US" sz="2800" dirty="0" err="1">
                <a:latin typeface="Arial" panose="020B0604020202020204" pitchFamily="34" charset="0"/>
              </a:rPr>
              <a:t>Trời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mưa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bão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học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bù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vướng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lịch</a:t>
            </a:r>
            <a:r>
              <a:rPr lang="en-US" sz="2800" dirty="0">
                <a:latin typeface="Arial" panose="020B0604020202020204" pitchFamily="34" charset="0"/>
              </a:rPr>
              <a:t>, … </a:t>
            </a:r>
            <a:r>
              <a:rPr lang="en-US" sz="2800" dirty="0" err="1">
                <a:latin typeface="Arial" panose="020B0604020202020204" pitchFamily="34" charset="0"/>
              </a:rPr>
              <a:t>làm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thực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hành</a:t>
            </a:r>
            <a:r>
              <a:rPr lang="en-US" sz="2800" dirty="0">
                <a:latin typeface="Arial" panose="020B0604020202020204" pitchFamily="34" charset="0"/>
              </a:rPr>
              <a:t> =&gt; </a:t>
            </a:r>
            <a:r>
              <a:rPr lang="en-US" sz="2800" dirty="0" err="1">
                <a:latin typeface="Arial" panose="020B0604020202020204" pitchFamily="34" charset="0"/>
              </a:rPr>
              <a:t>Làm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chậm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tiến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chuyên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môn</a:t>
            </a:r>
            <a:r>
              <a:rPr lang="en-US" sz="2800" dirty="0">
                <a:latin typeface="Arial" panose="020B0604020202020204" pitchFamily="34" charset="0"/>
              </a:rPr>
              <a:t>: </a:t>
            </a:r>
          </a:p>
          <a:p>
            <a:r>
              <a:rPr lang="en-US" sz="2800" dirty="0">
                <a:latin typeface="Arial" panose="020B0604020202020204" pitchFamily="34" charset="0"/>
              </a:rPr>
              <a:t>+ Các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module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máy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trạng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thái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logic </a:t>
            </a:r>
            <a:r>
              <a:rPr lang="en-US" sz="2800" dirty="0" err="1">
                <a:latin typeface="Arial" panose="020B0604020202020204" pitchFamily="34" charset="0"/>
              </a:rPr>
              <a:t>bị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sai</a:t>
            </a:r>
            <a:r>
              <a:rPr lang="en-US" sz="2800" dirty="0">
                <a:latin typeface="Arial" panose="020B0604020202020204" pitchFamily="34" charset="0"/>
              </a:rPr>
              <a:t>: =&gt; Trao </a:t>
            </a:r>
            <a:r>
              <a:rPr lang="en-US" sz="2800" dirty="0" err="1">
                <a:latin typeface="Arial" panose="020B0604020202020204" pitchFamily="34" charset="0"/>
              </a:rPr>
              <a:t>đổi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thêm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anh</a:t>
            </a:r>
            <a:r>
              <a:rPr lang="en-US" sz="2800" dirty="0">
                <a:latin typeface="Arial" panose="020B0604020202020204" pitchFamily="34" charset="0"/>
              </a:rPr>
              <a:t> Tuấn </a:t>
            </a:r>
            <a:r>
              <a:rPr lang="en-US" sz="2800" dirty="0" err="1">
                <a:latin typeface="Arial" panose="020B0604020202020204" pitchFamily="34" charset="0"/>
              </a:rPr>
              <a:t>cũng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bạn</a:t>
            </a:r>
            <a:r>
              <a:rPr lang="en-US" sz="2800" dirty="0">
                <a:latin typeface="Arial" panose="020B0604020202020204" pitchFamily="34" charset="0"/>
              </a:rPr>
              <a:t> Tú </a:t>
            </a:r>
            <a:r>
              <a:rPr lang="en-US" sz="2800" dirty="0" err="1">
                <a:latin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tìm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khắc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phục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+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khai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trên</a:t>
            </a:r>
            <a:r>
              <a:rPr lang="en-US" sz="2800" dirty="0">
                <a:latin typeface="Arial" panose="020B0604020202020204" pitchFamily="34" charset="0"/>
              </a:rPr>
              <a:t> FPGA: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trên</a:t>
            </a:r>
            <a:r>
              <a:rPr lang="en-US" sz="2800" dirty="0">
                <a:latin typeface="Arial" panose="020B0604020202020204" pitchFamily="34" charset="0"/>
              </a:rPr>
              <a:t> FPGA, </a:t>
            </a:r>
            <a:r>
              <a:rPr lang="en-US" sz="2800" dirty="0" err="1">
                <a:latin typeface="Arial" panose="020B0604020202020204" pitchFamily="34" charset="0"/>
              </a:rPr>
              <a:t>xuất</a:t>
            </a:r>
            <a:r>
              <a:rPr lang="en-US" sz="2800" dirty="0">
                <a:latin typeface="Arial" panose="020B0604020202020204" pitchFamily="34" charset="0"/>
              </a:rPr>
              <a:t> file bitstream,… =&gt; </a:t>
            </a:r>
            <a:r>
              <a:rPr lang="en-US" sz="2800" dirty="0" err="1">
                <a:latin typeface="Arial" panose="020B0604020202020204" pitchFamily="34" charset="0"/>
              </a:rPr>
              <a:t>Tạo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lại</a:t>
            </a:r>
            <a:r>
              <a:rPr lang="en-US" sz="2800" dirty="0">
                <a:latin typeface="Arial" panose="020B0604020202020204" pitchFamily="34" charset="0"/>
              </a:rPr>
              <a:t> project </a:t>
            </a:r>
            <a:r>
              <a:rPr lang="en-US" sz="2800" dirty="0" err="1">
                <a:latin typeface="Arial" panose="020B0604020202020204" pitchFamily="34" charset="0"/>
              </a:rPr>
              <a:t>mới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sửa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lỗi</a:t>
            </a:r>
            <a:endParaRPr 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353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9BE25-5773-86C7-586F-811776DBF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B56B-ABDA-075D-F9F3-70AAE11BC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927572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gặp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khắc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phục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B7B58-89B7-A5F5-0C8F-78439A499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604227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So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khoảng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trước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thêm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những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:</a:t>
            </a: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Viết</a:t>
            </a:r>
            <a:r>
              <a:rPr lang="en-US" sz="2600" dirty="0">
                <a:latin typeface="Arial" panose="020B0604020202020204" pitchFamily="34" charset="0"/>
              </a:rPr>
              <a:t> module </a:t>
            </a:r>
            <a:r>
              <a:rPr lang="en-US" sz="2600" dirty="0" err="1">
                <a:latin typeface="Arial" panose="020B0604020202020204" pitchFamily="34" charset="0"/>
              </a:rPr>
              <a:t>để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kiểm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thử</a:t>
            </a:r>
            <a:endParaRPr lang="en-US" sz="2600" dirty="0">
              <a:latin typeface="Arial" panose="020B0604020202020204" pitchFamily="34" charset="0"/>
            </a:endParaRP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Đặt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tên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biến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quá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trùng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nhau</a:t>
            </a:r>
            <a:endParaRPr lang="en-US" sz="2600" dirty="0">
              <a:latin typeface="Arial" panose="020B0604020202020204" pitchFamily="34" charset="0"/>
            </a:endParaRP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Cải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thiện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những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yếu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tố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về</a:t>
            </a:r>
            <a:r>
              <a:rPr lang="en-US" sz="2600" dirty="0">
                <a:latin typeface="Arial" panose="020B0604020202020204" pitchFamily="34" charset="0"/>
              </a:rPr>
              <a:t> comment </a:t>
            </a:r>
            <a:r>
              <a:rPr lang="en-US" sz="2600" dirty="0" err="1">
                <a:latin typeface="Arial" panose="020B0604020202020204" pitchFamily="34" charset="0"/>
              </a:rPr>
              <a:t>trong</a:t>
            </a:r>
            <a:r>
              <a:rPr lang="en-US" sz="2600" dirty="0">
                <a:latin typeface="Arial" panose="020B0604020202020204" pitchFamily="34" charset="0"/>
              </a:rPr>
              <a:t> code </a:t>
            </a:r>
            <a:r>
              <a:rPr lang="en-US" sz="2600" dirty="0" err="1">
                <a:latin typeface="Arial" panose="020B0604020202020204" pitchFamily="34" charset="0"/>
              </a:rPr>
              <a:t>để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dễ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dàng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đọc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hiểu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hơn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Những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có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sẽ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gặp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phải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trong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tương</a:t>
            </a:r>
            <a:r>
              <a:rPr lang="en-US" sz="2800" dirty="0">
                <a:latin typeface="Arial" panose="020B0604020202020204" pitchFamily="34" charset="0"/>
              </a:rPr>
              <a:t> lai:</a:t>
            </a:r>
          </a:p>
          <a:p>
            <a:pPr marL="384048" lvl="2" indent="0">
              <a:buNone/>
            </a:pPr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Triển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khai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giao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thức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ngang</a:t>
            </a:r>
            <a:r>
              <a:rPr lang="en-US" sz="2600" dirty="0">
                <a:latin typeface="Arial" panose="020B0604020202020204" pitchFamily="34" charset="0"/>
              </a:rPr>
              <a:t> hang</a:t>
            </a:r>
          </a:p>
          <a:p>
            <a:pPr marL="384048" lvl="2" indent="0">
              <a:buNone/>
            </a:pPr>
            <a:r>
              <a:rPr lang="en-US" sz="2600" dirty="0">
                <a:latin typeface="Arial" panose="020B0604020202020204" pitchFamily="34" charset="0"/>
              </a:rPr>
              <a:t>+ </a:t>
            </a:r>
            <a:r>
              <a:rPr lang="en-US" sz="2600" dirty="0" err="1">
                <a:latin typeface="Arial" panose="020B0604020202020204" pitchFamily="34" charset="0"/>
              </a:rPr>
              <a:t>Cấu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hình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IP </a:t>
            </a:r>
            <a:r>
              <a:rPr lang="en-US" sz="2600" dirty="0" err="1">
                <a:latin typeface="Arial" panose="020B0604020202020204" pitchFamily="34" charset="0"/>
              </a:rPr>
              <a:t>có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sẵn</a:t>
            </a:r>
            <a:endParaRPr lang="en-US" sz="2600" dirty="0">
              <a:latin typeface="Arial" panose="020B0604020202020204" pitchFamily="34" charset="0"/>
            </a:endParaRPr>
          </a:p>
          <a:p>
            <a:pPr marL="384048" lvl="2" indent="0">
              <a:buNone/>
            </a:pPr>
            <a:r>
              <a:rPr lang="en-US" sz="2600" dirty="0">
                <a:latin typeface="Arial" panose="020B0604020202020204" pitchFamily="34" charset="0"/>
              </a:rPr>
              <a:t>+…</a:t>
            </a:r>
          </a:p>
        </p:txBody>
      </p:sp>
    </p:spTree>
    <p:extLst>
      <p:ext uri="{BB962C8B-B14F-4D97-AF65-F5344CB8AC3E}">
        <p14:creationId xmlns:p14="http://schemas.microsoft.com/office/powerpoint/2010/main" val="4087549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167FB1-A08A-3B95-F80B-7DB70B29A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4E53-637C-0983-AF7E-36EDF74E2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150" y="2622482"/>
            <a:ext cx="6025700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Triển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khai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34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C6340-73EA-F3FD-2962-B7472FE91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BC230-52DF-5685-1E44-6605132F5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966901" cy="1450757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Triển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khai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tháng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A855E-D502-42CA-AF19-8DD03324B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Hoàn </a:t>
            </a:r>
            <a:r>
              <a:rPr lang="en-US" sz="2800" dirty="0" err="1">
                <a:latin typeface="Arial" panose="020B0604020202020204" pitchFamily="34" charset="0"/>
              </a:rPr>
              <a:t>thiện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nốt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từ</a:t>
            </a:r>
            <a:r>
              <a:rPr lang="en-US" sz="2800" dirty="0">
                <a:latin typeface="Arial" panose="020B0604020202020204" pitchFamily="34" charset="0"/>
              </a:rPr>
              <a:t> 2 project </a:t>
            </a:r>
            <a:r>
              <a:rPr lang="en-US" sz="2800" dirty="0" err="1">
                <a:latin typeface="Arial" panose="020B0604020202020204" pitchFamily="34" charset="0"/>
              </a:rPr>
              <a:t>hiển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nhiệt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và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góc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khai</a:t>
            </a:r>
            <a:r>
              <a:rPr lang="en-US" sz="2800" dirty="0">
                <a:latin typeface="Arial" panose="020B0604020202020204" pitchFamily="34" charset="0"/>
              </a:rPr>
              <a:t> project LED RGB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biến</a:t>
            </a:r>
            <a:r>
              <a:rPr lang="en-US" sz="2800" dirty="0">
                <a:latin typeface="Arial" panose="020B0604020202020204" pitchFamily="34" charset="0"/>
              </a:rPr>
              <a:t> UART</a:t>
            </a:r>
          </a:p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Ôn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tập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những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kỹ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năng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phần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cứng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máy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trạng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thái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quản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lý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state, </a:t>
            </a:r>
            <a:r>
              <a:rPr lang="en-US" sz="2800" dirty="0" err="1">
                <a:latin typeface="Arial" panose="020B0604020202020204" pitchFamily="34" charset="0"/>
              </a:rPr>
              <a:t>phân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tích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yêu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cầu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của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bài</a:t>
            </a:r>
            <a:r>
              <a:rPr lang="en-US" sz="2800" dirty="0">
                <a:latin typeface="Arial" panose="020B0604020202020204" pitchFamily="34" charset="0"/>
              </a:rPr>
              <a:t>,…</a:t>
            </a:r>
          </a:p>
        </p:txBody>
      </p:sp>
    </p:spTree>
    <p:extLst>
      <p:ext uri="{BB962C8B-B14F-4D97-AF65-F5344CB8AC3E}">
        <p14:creationId xmlns:p14="http://schemas.microsoft.com/office/powerpoint/2010/main" val="2591220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F2EF4-C483-FC78-6ACB-C692C54A3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9FA28-3BAA-AD07-694D-5C5D8DC3A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966901" cy="1450757"/>
          </a:xfrm>
        </p:spPr>
        <p:txBody>
          <a:bodyPr>
            <a:normAutofit/>
          </a:bodyPr>
          <a:lstStyle/>
          <a:p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luận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2442C-F12E-7B81-4F01-A6CFCE83B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Trong </a:t>
            </a:r>
            <a:r>
              <a:rPr lang="en-US" sz="2800" dirty="0" err="1">
                <a:latin typeface="Arial" panose="020B0604020202020204" pitchFamily="34" charset="0"/>
              </a:rPr>
              <a:t>khoảng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từ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tháng</a:t>
            </a:r>
            <a:r>
              <a:rPr lang="en-US" sz="2800" dirty="0">
                <a:latin typeface="Arial" panose="020B0604020202020204" pitchFamily="34" charset="0"/>
              </a:rPr>
              <a:t> 9 + </a:t>
            </a:r>
            <a:r>
              <a:rPr lang="en-US" sz="2800" dirty="0" err="1">
                <a:latin typeface="Arial" panose="020B0604020202020204" pitchFamily="34" charset="0"/>
              </a:rPr>
              <a:t>tháng</a:t>
            </a:r>
            <a:r>
              <a:rPr lang="en-US" sz="2800" dirty="0">
                <a:latin typeface="Arial" panose="020B0604020202020204" pitchFamily="34" charset="0"/>
              </a:rPr>
              <a:t> 10 </a:t>
            </a:r>
          </a:p>
          <a:p>
            <a:r>
              <a:rPr lang="en-US" sz="2800" dirty="0">
                <a:latin typeface="Arial" panose="020B0604020202020204" pitchFamily="34" charset="0"/>
              </a:rPr>
              <a:t>=&gt; </a:t>
            </a:r>
            <a:r>
              <a:rPr lang="en-US" sz="2800" dirty="0" err="1">
                <a:latin typeface="Arial" panose="020B0604020202020204" pitchFamily="34" charset="0"/>
              </a:rPr>
              <a:t>Bản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phát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kĩ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năng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nhận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thấy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nỗ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lực</a:t>
            </a:r>
            <a:r>
              <a:rPr lang="en-US" sz="2800" dirty="0">
                <a:latin typeface="Arial" panose="020B0604020202020204" pitchFamily="34" charset="0"/>
              </a:rPr>
              <a:t>, …</a:t>
            </a:r>
          </a:p>
          <a:p>
            <a:r>
              <a:rPr lang="en-US" sz="2800" dirty="0">
                <a:latin typeface="Arial" panose="020B0604020202020204" pitchFamily="34" charset="0"/>
              </a:rPr>
              <a:t>- Tuy </a:t>
            </a:r>
            <a:r>
              <a:rPr lang="en-US" sz="2800" dirty="0" err="1">
                <a:latin typeface="Arial" panose="020B0604020202020204" pitchFamily="34" charset="0"/>
              </a:rPr>
              <a:t>vậy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vẫn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còn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nhiều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khuyết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điểm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sai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sót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cần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phải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sửa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đổi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giúp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bản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đạt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hiệu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quả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tốt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trong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cũng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như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mọi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người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xung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quanh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=&gt;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ty,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anh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tạo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môi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trường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điều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để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phát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cùng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thực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tập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đồng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hành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và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chính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bản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thân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mình</a:t>
            </a:r>
            <a:r>
              <a:rPr lang="en-US" sz="2800" dirty="0"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80412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FEBCB-00B8-7877-290D-7421AABFA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94E68-C18F-CC79-E388-686F8DD8B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4619" y="2258689"/>
            <a:ext cx="10058400" cy="130058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>
                <a:latin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93564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FC1A6-DCCE-CE65-F215-45AFB93E7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668" y="645238"/>
            <a:ext cx="5588655" cy="1001423"/>
          </a:xfrm>
        </p:spPr>
        <p:txBody>
          <a:bodyPr/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72F03-381C-BB53-A604-3259BD283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4429" y="2013154"/>
            <a:ext cx="10058400" cy="402336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1. Tiến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2. Công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thực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hiện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3. </a:t>
            </a:r>
            <a:r>
              <a:rPr lang="en-US" sz="2800" dirty="0" err="1">
                <a:latin typeface="Arial" panose="020B0604020202020204" pitchFamily="34" charset="0"/>
              </a:rPr>
              <a:t>Vấn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đề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gặp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phải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và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khắc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phục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4. </a:t>
            </a:r>
            <a:r>
              <a:rPr lang="en-US" sz="2800" dirty="0" err="1">
                <a:latin typeface="Arial" panose="020B0604020202020204" pitchFamily="34" charset="0"/>
              </a:rPr>
              <a:t>Triển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khai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tháng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theo</a:t>
            </a:r>
            <a:endParaRPr lang="en-US" sz="2800" dirty="0">
              <a:latin typeface="Arial" panose="020B0604020202020204" pitchFamily="34" charset="0"/>
            </a:endParaRPr>
          </a:p>
        </p:txBody>
      </p:sp>
      <p:pic>
        <p:nvPicPr>
          <p:cNvPr id="5" name="Picture 4" descr="A green circuit board with black buttons and a digital clock&#10;&#10;AI-generated content may be incorrect.">
            <a:extLst>
              <a:ext uri="{FF2B5EF4-FFF2-40B4-BE49-F238E27FC236}">
                <a16:creationId xmlns:a16="http://schemas.microsoft.com/office/drawing/2014/main" id="{0B4FD3B8-FCA2-E3F0-1223-A78F729EF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024" y="3018657"/>
            <a:ext cx="3829511" cy="287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12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3D7636-512C-FD7B-D578-A0354DB1B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161B-172C-0F24-8267-A96EF9799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0446" y="2081708"/>
            <a:ext cx="6031107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1. Tiến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504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7C04B-D72E-7566-093B-76CE02FEC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48C90-F8AB-6BDA-2EDA-4AFC8B421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1. Tiến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26211C3-7DC8-61BD-1E89-4E39B05FD7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4701826"/>
              </p:ext>
            </p:extLst>
          </p:nvPr>
        </p:nvGraphicFramePr>
        <p:xfrm>
          <a:off x="568051" y="1942783"/>
          <a:ext cx="11055898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7340">
                  <a:extLst>
                    <a:ext uri="{9D8B030D-6E8A-4147-A177-3AD203B41FA5}">
                      <a16:colId xmlns:a16="http://schemas.microsoft.com/office/drawing/2014/main" val="4034845689"/>
                    </a:ext>
                  </a:extLst>
                </a:gridCol>
                <a:gridCol w="2683694">
                  <a:extLst>
                    <a:ext uri="{9D8B030D-6E8A-4147-A177-3AD203B41FA5}">
                      <a16:colId xmlns:a16="http://schemas.microsoft.com/office/drawing/2014/main" val="529507189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325844475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3364164995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1898967938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3194634847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1231228031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1561390495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1321233846"/>
                    </a:ext>
                  </a:extLst>
                </a:gridCol>
                <a:gridCol w="849358">
                  <a:extLst>
                    <a:ext uri="{9D8B030D-6E8A-4147-A177-3AD203B41FA5}">
                      <a16:colId xmlns:a16="http://schemas.microsoft.com/office/drawing/2014/main" val="680260757"/>
                    </a:ext>
                  </a:extLst>
                </a:gridCol>
              </a:tblGrid>
              <a:tr h="354081">
                <a:tc rowSpan="2" gridSpan="2"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Công </a:t>
                      </a:r>
                      <a:r>
                        <a:rPr lang="en-US" sz="2400" b="0" dirty="0" err="1"/>
                        <a:t>việc</a:t>
                      </a:r>
                      <a:endParaRPr lang="en-US" sz="2400" b="0" dirty="0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Tháng</a:t>
                      </a:r>
                      <a:r>
                        <a:rPr lang="en-US" dirty="0"/>
                        <a:t> 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Tháng</a:t>
                      </a:r>
                      <a:r>
                        <a:rPr lang="en-US" dirty="0"/>
                        <a:t> 10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863186"/>
                  </a:ext>
                </a:extLst>
              </a:tr>
              <a:tr h="354081">
                <a:tc gridSpan="2" vMerge="1">
                  <a:txBody>
                    <a:bodyPr/>
                    <a:lstStyle/>
                    <a:p>
                      <a:endParaRPr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1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2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3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Tuần</a:t>
                      </a:r>
                      <a:r>
                        <a:rPr lang="en-US" dirty="0"/>
                        <a:t> 4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8332270"/>
                  </a:ext>
                </a:extLst>
              </a:tr>
              <a:tr h="354081">
                <a:tc row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Hiển </a:t>
                      </a:r>
                      <a:r>
                        <a:rPr lang="en-US" dirty="0" err="1"/>
                        <a:t>thị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nhiệt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trên</a:t>
                      </a:r>
                      <a:r>
                        <a:rPr lang="en-US" dirty="0"/>
                        <a:t> ADT7420 qua </a:t>
                      </a:r>
                      <a:r>
                        <a:rPr lang="en-US" dirty="0" err="1"/>
                        <a:t>giao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thức</a:t>
                      </a:r>
                      <a:r>
                        <a:rPr lang="en-US" dirty="0"/>
                        <a:t> I2C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Tìm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hiểu</a:t>
                      </a:r>
                      <a:r>
                        <a:rPr lang="en-US" dirty="0"/>
                        <a:t> I2C </a:t>
                      </a:r>
                      <a:r>
                        <a:rPr lang="en-US" dirty="0" err="1"/>
                        <a:t>và</a:t>
                      </a:r>
                      <a:r>
                        <a:rPr lang="en-US" dirty="0"/>
                        <a:t> ADT7420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62377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I2C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3415949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I2C </a:t>
                      </a:r>
                      <a:r>
                        <a:rPr lang="en-US" dirty="0" err="1"/>
                        <a:t>với</a:t>
                      </a:r>
                      <a:r>
                        <a:rPr lang="en-US" dirty="0"/>
                        <a:t> ADT7420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2942859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Làm</a:t>
                      </a:r>
                      <a:r>
                        <a:rPr lang="en-US" i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tài</a:t>
                      </a:r>
                      <a:r>
                        <a:rPr lang="en-US" i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liệu</a:t>
                      </a:r>
                      <a:r>
                        <a:rPr lang="en-US" i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thiết</a:t>
                      </a:r>
                      <a:r>
                        <a:rPr lang="en-US" i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i="0" dirty="0" err="1">
                          <a:solidFill>
                            <a:schemeClr val="bg1"/>
                          </a:solidFill>
                        </a:rPr>
                        <a:t>kế</a:t>
                      </a:r>
                      <a:endParaRPr lang="en-US" i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i="0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9626512"/>
                  </a:ext>
                </a:extLst>
              </a:tr>
              <a:tr h="354081">
                <a:tc row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Hiển </a:t>
                      </a:r>
                      <a:r>
                        <a:rPr lang="en-US" dirty="0" err="1"/>
                        <a:t>thị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nhiệt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góc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theo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trong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hệ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tạo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độ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Oxyz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với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cảm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biến</a:t>
                      </a:r>
                      <a:r>
                        <a:rPr lang="en-US" dirty="0"/>
                        <a:t> ADXL362 </a:t>
                      </a:r>
                      <a:r>
                        <a:rPr lang="en-US" dirty="0" err="1"/>
                        <a:t>với</a:t>
                      </a:r>
                      <a:r>
                        <a:rPr lang="en-US" dirty="0"/>
                        <a:t> SPI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Tìm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hiểu</a:t>
                      </a:r>
                      <a:r>
                        <a:rPr lang="en-US" dirty="0"/>
                        <a:t> SPI </a:t>
                      </a:r>
                      <a:r>
                        <a:rPr lang="en-US" dirty="0" err="1"/>
                        <a:t>và</a:t>
                      </a:r>
                      <a:r>
                        <a:rPr lang="en-US" dirty="0"/>
                        <a:t> ADXL362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2328327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SPI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388471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kế</a:t>
                      </a:r>
                      <a:r>
                        <a:rPr lang="en-US" dirty="0"/>
                        <a:t> SPI </a:t>
                      </a:r>
                      <a:r>
                        <a:rPr lang="en-US" dirty="0" err="1"/>
                        <a:t>với</a:t>
                      </a:r>
                      <a:r>
                        <a:rPr lang="en-US" dirty="0"/>
                        <a:t> ADXL362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05521"/>
                  </a:ext>
                </a:extLst>
              </a:tr>
              <a:tr h="354081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Thiết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kế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IP</a:t>
                      </a: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536787"/>
                  </a:ext>
                </a:extLst>
              </a:tr>
              <a:tr h="531122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Làm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tài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liệu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thiết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kế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4995178"/>
                  </a:ext>
                </a:extLst>
              </a:tr>
            </a:tbl>
          </a:graphicData>
        </a:graphic>
      </p:graphicFrame>
      <p:sp>
        <p:nvSpPr>
          <p:cNvPr id="6" name="Arrow: Right 5">
            <a:extLst>
              <a:ext uri="{FF2B5EF4-FFF2-40B4-BE49-F238E27FC236}">
                <a16:creationId xmlns:a16="http://schemas.microsoft.com/office/drawing/2014/main" id="{5429A967-D30B-F257-8D55-DB7205C8F114}"/>
              </a:ext>
            </a:extLst>
          </p:cNvPr>
          <p:cNvSpPr/>
          <p:nvPr/>
        </p:nvSpPr>
        <p:spPr>
          <a:xfrm>
            <a:off x="4838700" y="2773680"/>
            <a:ext cx="655320" cy="19812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72713BB-B614-3D9C-28C0-0ABDF0590EB8}"/>
              </a:ext>
            </a:extLst>
          </p:cNvPr>
          <p:cNvSpPr/>
          <p:nvPr/>
        </p:nvSpPr>
        <p:spPr>
          <a:xfrm>
            <a:off x="5699760" y="3154680"/>
            <a:ext cx="1584960" cy="1828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9E57B65-B86C-2727-F629-18954E46ED3B}"/>
              </a:ext>
            </a:extLst>
          </p:cNvPr>
          <p:cNvSpPr/>
          <p:nvPr/>
        </p:nvSpPr>
        <p:spPr>
          <a:xfrm>
            <a:off x="7429500" y="3512820"/>
            <a:ext cx="731520" cy="1676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2C5A015-B770-8B41-8D9C-BC3B5A8CADA3}"/>
              </a:ext>
            </a:extLst>
          </p:cNvPr>
          <p:cNvSpPr/>
          <p:nvPr/>
        </p:nvSpPr>
        <p:spPr>
          <a:xfrm>
            <a:off x="8260080" y="4267200"/>
            <a:ext cx="754380" cy="1524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C1CF76-B141-6A3C-C919-5D45A44A6E6D}"/>
              </a:ext>
            </a:extLst>
          </p:cNvPr>
          <p:cNvSpPr/>
          <p:nvPr/>
        </p:nvSpPr>
        <p:spPr>
          <a:xfrm>
            <a:off x="9098280" y="4632960"/>
            <a:ext cx="784860" cy="14478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8433211-CB5D-5461-AAC9-FF764EE2D7FF}"/>
              </a:ext>
            </a:extLst>
          </p:cNvPr>
          <p:cNvSpPr/>
          <p:nvPr/>
        </p:nvSpPr>
        <p:spPr>
          <a:xfrm>
            <a:off x="9926775" y="4998720"/>
            <a:ext cx="1911264" cy="1927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940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836C8A-E51A-0C05-361B-7DA57A440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4F01F-B29F-89A2-04AB-71E4363A1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1. Tiến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độ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669F9-DA1A-2CD2-3A26-9D1ADCC83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- </a:t>
            </a:r>
            <a:r>
              <a:rPr lang="en-US" sz="2800" dirty="0" err="1">
                <a:latin typeface="Arial" panose="020B0604020202020204" pitchFamily="34" charset="0"/>
              </a:rPr>
              <a:t>Phần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làm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tài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liệu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cho</a:t>
            </a:r>
            <a:r>
              <a:rPr lang="en-US" sz="2800" dirty="0">
                <a:latin typeface="Arial" panose="020B0604020202020204" pitchFamily="34" charset="0"/>
              </a:rPr>
              <a:t> I2C </a:t>
            </a:r>
            <a:r>
              <a:rPr lang="en-US" sz="2800" dirty="0" err="1">
                <a:latin typeface="Arial" panose="020B0604020202020204" pitchFamily="34" charset="0"/>
              </a:rPr>
              <a:t>và</a:t>
            </a:r>
            <a:r>
              <a:rPr lang="en-US" sz="2800" dirty="0">
                <a:latin typeface="Arial" panose="020B0604020202020204" pitchFamily="34" charset="0"/>
              </a:rPr>
              <a:t> SPI </a:t>
            </a:r>
            <a:r>
              <a:rPr lang="en-US" sz="2800" dirty="0" err="1">
                <a:latin typeface="Arial" panose="020B0604020202020204" pitchFamily="34" charset="0"/>
              </a:rPr>
              <a:t>sẽ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làm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cùng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nhau</a:t>
            </a:r>
            <a:r>
              <a:rPr lang="en-US" sz="2800" dirty="0">
                <a:latin typeface="Arial" panose="020B0604020202020204" pitchFamily="34" charset="0"/>
              </a:rPr>
              <a:t> ở </a:t>
            </a:r>
            <a:r>
              <a:rPr lang="en-US" sz="2800" dirty="0" err="1">
                <a:latin typeface="Arial" panose="020B0604020202020204" pitchFamily="34" charset="0"/>
              </a:rPr>
              <a:t>khoảng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hoàn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thành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SPI</a:t>
            </a:r>
          </a:p>
          <a:p>
            <a:r>
              <a:rPr lang="en-US" sz="2800" dirty="0">
                <a:latin typeface="Arial" panose="020B0604020202020204" pitchFamily="34" charset="0"/>
              </a:rPr>
              <a:t>- Tiến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đang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nằm</a:t>
            </a:r>
            <a:r>
              <a:rPr lang="en-US" sz="2800" dirty="0">
                <a:latin typeface="Arial" panose="020B0604020202020204" pitchFamily="34" charset="0"/>
              </a:rPr>
              <a:t> ở </a:t>
            </a:r>
            <a:r>
              <a:rPr lang="en-US" sz="2800" dirty="0" err="1">
                <a:latin typeface="Arial" panose="020B0604020202020204" pitchFamily="34" charset="0"/>
              </a:rPr>
              <a:t>thiết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kế</a:t>
            </a:r>
            <a:r>
              <a:rPr lang="en-US" sz="2800" dirty="0">
                <a:latin typeface="Arial" panose="020B0604020202020204" pitchFamily="34" charset="0"/>
              </a:rPr>
              <a:t> SPI </a:t>
            </a:r>
            <a:r>
              <a:rPr lang="en-US" sz="2800" dirty="0" err="1">
                <a:latin typeface="Arial" panose="020B0604020202020204" pitchFamily="34" charset="0"/>
              </a:rPr>
              <a:t>cho</a:t>
            </a:r>
            <a:r>
              <a:rPr lang="en-US" sz="2800" dirty="0">
                <a:latin typeface="Arial" panose="020B0604020202020204" pitchFamily="34" charset="0"/>
              </a:rPr>
              <a:t> ADXL362 (</a:t>
            </a:r>
            <a:r>
              <a:rPr lang="en-US" sz="2800" dirty="0" err="1">
                <a:latin typeface="Arial" panose="020B0604020202020204" pitchFamily="34" charset="0"/>
              </a:rPr>
              <a:t>tính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toán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giá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góc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sửa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lại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lỗi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trong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quá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trình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tiếp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cảm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biến</a:t>
            </a:r>
            <a:r>
              <a:rPr lang="en-US" sz="2800" dirty="0">
                <a:latin typeface="Arial" panose="020B0604020202020204" pitchFamily="34" charset="0"/>
              </a:rPr>
              <a:t>)</a:t>
            </a:r>
          </a:p>
          <a:p>
            <a:endParaRPr 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410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4B57D-78E5-B324-7C13-2CBF2A461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06D22-019B-1F74-9785-DAA16C04D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6752" y="2416004"/>
            <a:ext cx="8118496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2. Công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2532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3ED6B-CF76-4B2A-C21F-5629D1F12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3279-EBEA-BEEE-9C5C-1825F7AB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84" y="-95235"/>
            <a:ext cx="10058400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2. Công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EBE59-7F37-62AF-523C-EB41EA9EE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784" y="1939332"/>
            <a:ext cx="2258869" cy="3708698"/>
          </a:xfrm>
        </p:spPr>
        <p:txBody>
          <a:bodyPr>
            <a:normAutofit/>
          </a:bodyPr>
          <a:lstStyle/>
          <a:p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ADT7420,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giá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nhiệt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độ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đèn</a:t>
            </a:r>
            <a:r>
              <a:rPr lang="en-US" sz="2800" dirty="0">
                <a:latin typeface="Arial" panose="020B0604020202020204" pitchFamily="34" charset="0"/>
              </a:rPr>
              <a:t> LED </a:t>
            </a:r>
            <a:r>
              <a:rPr lang="en-US" sz="2800" dirty="0" err="1">
                <a:latin typeface="Arial" panose="020B0604020202020204" pitchFamily="34" charset="0"/>
              </a:rPr>
              <a:t>đơn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thông</a:t>
            </a:r>
            <a:r>
              <a:rPr lang="en-US" sz="2800" dirty="0">
                <a:latin typeface="Arial" panose="020B0604020202020204" pitchFamily="34" charset="0"/>
              </a:rPr>
              <a:t> qua </a:t>
            </a:r>
            <a:r>
              <a:rPr lang="en-US" sz="2800" dirty="0" err="1">
                <a:latin typeface="Arial" panose="020B0604020202020204" pitchFamily="34" charset="0"/>
              </a:rPr>
              <a:t>giao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thức</a:t>
            </a:r>
            <a:r>
              <a:rPr lang="en-US" sz="2800" dirty="0">
                <a:latin typeface="Arial" panose="020B0604020202020204" pitchFamily="34" charset="0"/>
              </a:rPr>
              <a:t> I2C</a:t>
            </a:r>
          </a:p>
        </p:txBody>
      </p:sp>
      <p:pic>
        <p:nvPicPr>
          <p:cNvPr id="4" name="VID20251010145800">
            <a:hlinkClick r:id="" action="ppaction://media"/>
            <a:extLst>
              <a:ext uri="{FF2B5EF4-FFF2-40B4-BE49-F238E27FC236}">
                <a16:creationId xmlns:a16="http://schemas.microsoft.com/office/drawing/2014/main" id="{B04BBEA6-E91D-AAED-A8A1-7E87FE25F2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82426" y="1355522"/>
            <a:ext cx="9198968" cy="521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38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3ED6B-CF76-4B2A-C21F-5629D1F12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13279-EBEA-BEEE-9C5C-1825F7AB9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84" y="-95235"/>
            <a:ext cx="10058400" cy="1450757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2. Công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EBE59-7F37-62AF-523C-EB41EA9EE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784" y="1939332"/>
            <a:ext cx="2258869" cy="3708698"/>
          </a:xfrm>
        </p:spPr>
        <p:txBody>
          <a:bodyPr>
            <a:normAutofit/>
          </a:bodyPr>
          <a:lstStyle/>
          <a:p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ADXL362,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hiển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giá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trị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góc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lên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trên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các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đèn</a:t>
            </a:r>
            <a:r>
              <a:rPr lang="en-US" sz="2800" dirty="0">
                <a:latin typeface="Arial" panose="020B0604020202020204" pitchFamily="34" charset="0"/>
              </a:rPr>
              <a:t> LED </a:t>
            </a:r>
            <a:r>
              <a:rPr lang="en-US" sz="2800" dirty="0" err="1">
                <a:latin typeface="Arial" panose="020B0604020202020204" pitchFamily="34" charset="0"/>
              </a:rPr>
              <a:t>đơn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thông</a:t>
            </a:r>
            <a:r>
              <a:rPr lang="en-US" sz="2800" dirty="0">
                <a:latin typeface="Arial" panose="020B0604020202020204" pitchFamily="34" charset="0"/>
              </a:rPr>
              <a:t> qua </a:t>
            </a:r>
            <a:r>
              <a:rPr lang="en-US" sz="2800" dirty="0" err="1">
                <a:latin typeface="Arial" panose="020B0604020202020204" pitchFamily="34" charset="0"/>
              </a:rPr>
              <a:t>giao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thức</a:t>
            </a:r>
            <a:r>
              <a:rPr lang="en-US" sz="2800" dirty="0">
                <a:latin typeface="Arial" panose="020B0604020202020204" pitchFamily="34" charset="0"/>
              </a:rPr>
              <a:t> SPI</a:t>
            </a:r>
          </a:p>
        </p:txBody>
      </p:sp>
      <p:pic>
        <p:nvPicPr>
          <p:cNvPr id="6" name="VID20251030083758">
            <a:hlinkClick r:id="" action="ppaction://media"/>
            <a:extLst>
              <a:ext uri="{FF2B5EF4-FFF2-40B4-BE49-F238E27FC236}">
                <a16:creationId xmlns:a16="http://schemas.microsoft.com/office/drawing/2014/main" id="{52D58D4B-395C-58CC-FC7C-F742216085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4518817" y="-667540"/>
            <a:ext cx="5291084" cy="933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80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FFDFD-4ED7-B877-FC38-8C674E3A4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8C57-AE09-A38C-8B0F-8770C955D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70" y="255638"/>
            <a:ext cx="7407623" cy="96061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2. Công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DC2C1-2630-F2E4-5B12-82991E9BEC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83" y="1216250"/>
            <a:ext cx="11173378" cy="527304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</a:rPr>
              <a:t>=&gt; Các </a:t>
            </a:r>
            <a:r>
              <a:rPr lang="en-US" sz="2800" dirty="0" err="1">
                <a:latin typeface="Arial" panose="020B0604020202020204" pitchFamily="34" charset="0"/>
              </a:rPr>
              <a:t>công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việc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thực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hiện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tương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đối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ổn</a:t>
            </a:r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</a:rPr>
              <a:t>So </a:t>
            </a:r>
            <a:r>
              <a:rPr lang="en-US" sz="2800" dirty="0" err="1">
                <a:latin typeface="Arial" panose="020B0604020202020204" pitchFamily="34" charset="0"/>
              </a:rPr>
              <a:t>với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thời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gian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trước</a:t>
            </a:r>
            <a:r>
              <a:rPr lang="en-US" sz="2800" dirty="0">
                <a:latin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</a:rPr>
              <a:t>đã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học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thêm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được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những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kĩ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năng</a:t>
            </a:r>
            <a:r>
              <a:rPr lang="en-US" sz="2800" dirty="0">
                <a:latin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</a:rPr>
              <a:t>về</a:t>
            </a:r>
            <a:r>
              <a:rPr lang="en-US" sz="2800" dirty="0">
                <a:latin typeface="Arial" panose="020B0604020202020204" pitchFamily="34" charset="0"/>
              </a:rPr>
              <a:t>:</a:t>
            </a: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- </a:t>
            </a:r>
            <a:r>
              <a:rPr lang="en-US" sz="2600" dirty="0" err="1">
                <a:latin typeface="Arial" panose="020B0604020202020204" pitchFamily="34" charset="0"/>
              </a:rPr>
              <a:t>Thiết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với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cảm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biến</a:t>
            </a:r>
            <a:endParaRPr lang="en-US" sz="2600" dirty="0">
              <a:latin typeface="Arial" panose="020B0604020202020204" pitchFamily="34" charset="0"/>
            </a:endParaRP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- </a:t>
            </a:r>
            <a:r>
              <a:rPr lang="en-US" sz="2600" dirty="0" err="1">
                <a:latin typeface="Arial" panose="020B0604020202020204" pitchFamily="34" charset="0"/>
              </a:rPr>
              <a:t>Kĩ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debug </a:t>
            </a:r>
            <a:r>
              <a:rPr lang="en-US" sz="2600" dirty="0" err="1">
                <a:latin typeface="Arial" panose="020B0604020202020204" pitchFamily="34" charset="0"/>
              </a:rPr>
              <a:t>trực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tiếp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trên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mạch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với</a:t>
            </a:r>
            <a:r>
              <a:rPr lang="en-US" sz="2600" dirty="0">
                <a:latin typeface="Arial" panose="020B0604020202020204" pitchFamily="34" charset="0"/>
              </a:rPr>
              <a:t> ILA</a:t>
            </a:r>
          </a:p>
          <a:p>
            <a:pPr lvl="1"/>
            <a:r>
              <a:rPr lang="en-US" sz="2600" dirty="0">
                <a:latin typeface="Arial" panose="020B0604020202020204" pitchFamily="34" charset="0"/>
              </a:rPr>
              <a:t>- </a:t>
            </a:r>
            <a:r>
              <a:rPr lang="en-US" sz="2600" dirty="0" err="1">
                <a:latin typeface="Arial" panose="020B0604020202020204" pitchFamily="34" charset="0"/>
              </a:rPr>
              <a:t>Khả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đọc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hiểu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tài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liệu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kỹ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thuật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của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cảm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biến</a:t>
            </a:r>
            <a:r>
              <a:rPr lang="en-US" sz="2600" dirty="0">
                <a:latin typeface="Arial" panose="020B0604020202020204" pitchFamily="34" charset="0"/>
              </a:rPr>
              <a:t>, </a:t>
            </a:r>
            <a:r>
              <a:rPr lang="en-US" sz="2600" dirty="0" err="1">
                <a:latin typeface="Arial" panose="020B0604020202020204" pitchFamily="34" charset="0"/>
              </a:rPr>
              <a:t>cũng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như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cách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hoạt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động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của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giao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thức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truyền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thông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r>
              <a:rPr lang="en-US" sz="2600" dirty="0" err="1">
                <a:latin typeface="Arial" panose="020B0604020202020204" pitchFamily="34" charset="0"/>
              </a:rPr>
              <a:t>Từ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đó</a:t>
            </a:r>
            <a:r>
              <a:rPr lang="en-US" sz="2600" dirty="0">
                <a:latin typeface="Arial" panose="020B0604020202020204" pitchFamily="34" charset="0"/>
              </a:rPr>
              <a:t>, </a:t>
            </a:r>
            <a:r>
              <a:rPr lang="en-US" sz="2600" dirty="0" err="1">
                <a:latin typeface="Arial" panose="020B0604020202020204" pitchFamily="34" charset="0"/>
              </a:rPr>
              <a:t>những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mong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muốn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về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kĩ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sẽ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học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được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trong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thời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gian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tới</a:t>
            </a:r>
            <a:r>
              <a:rPr lang="en-US" sz="2600" dirty="0">
                <a:latin typeface="Arial" panose="020B0604020202020204" pitchFamily="34" charset="0"/>
              </a:rPr>
              <a:t>:</a:t>
            </a:r>
          </a:p>
          <a:p>
            <a:pPr marL="201168" lvl="1" indent="0">
              <a:buNone/>
            </a:pPr>
            <a:r>
              <a:rPr lang="en-US" sz="2600" dirty="0">
                <a:latin typeface="Arial" panose="020B0604020202020204" pitchFamily="34" charset="0"/>
              </a:rPr>
              <a:t>  - </a:t>
            </a:r>
            <a:r>
              <a:rPr lang="en-US" sz="2600" dirty="0" err="1">
                <a:latin typeface="Arial" panose="020B0604020202020204" pitchFamily="34" charset="0"/>
              </a:rPr>
              <a:t>Kĩ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lập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trình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nhúng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với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sự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hợp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của</a:t>
            </a:r>
            <a:r>
              <a:rPr lang="en-US" sz="2600" dirty="0">
                <a:latin typeface="Arial" panose="020B0604020202020204" pitchFamily="34" charset="0"/>
              </a:rPr>
              <a:t> Linux </a:t>
            </a:r>
            <a:r>
              <a:rPr lang="en-US" sz="2600" dirty="0" err="1">
                <a:latin typeface="Arial" panose="020B0604020202020204" pitchFamily="34" charset="0"/>
              </a:rPr>
              <a:t>với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PetaLinux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r>
              <a:rPr lang="en-US" sz="2600" dirty="0">
                <a:latin typeface="Arial" panose="020B0604020202020204" pitchFamily="34" charset="0"/>
              </a:rPr>
              <a:t>  - </a:t>
            </a:r>
            <a:r>
              <a:rPr lang="en-US" sz="2600" dirty="0" err="1">
                <a:latin typeface="Arial" panose="020B0604020202020204" pitchFamily="34" charset="0"/>
              </a:rPr>
              <a:t>Kĩ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thiết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</a:t>
            </a:r>
            <a:r>
              <a:rPr lang="en-US" sz="2600" dirty="0">
                <a:latin typeface="Arial" panose="020B0604020202020204" pitchFamily="34" charset="0"/>
              </a:rPr>
              <a:t> UART</a:t>
            </a:r>
          </a:p>
          <a:p>
            <a:pPr marL="201168" lvl="1" indent="0">
              <a:buNone/>
            </a:pPr>
            <a:r>
              <a:rPr lang="en-US" sz="2600" dirty="0">
                <a:latin typeface="Arial" panose="020B0604020202020204" pitchFamily="34" charset="0"/>
              </a:rPr>
              <a:t>  - </a:t>
            </a:r>
            <a:r>
              <a:rPr lang="en-US" sz="2600" dirty="0" err="1">
                <a:latin typeface="Arial" panose="020B0604020202020204" pitchFamily="34" charset="0"/>
              </a:rPr>
              <a:t>Nâng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cao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khả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năng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kiểm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thử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thiết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r>
              <a:rPr lang="en-US" sz="2600" dirty="0">
                <a:latin typeface="Arial" panose="020B0604020202020204" pitchFamily="34" charset="0"/>
              </a:rPr>
              <a:t>  - </a:t>
            </a:r>
            <a:r>
              <a:rPr lang="en-US" sz="2600" dirty="0" err="1">
                <a:latin typeface="Arial" panose="020B0604020202020204" pitchFamily="34" charset="0"/>
              </a:rPr>
              <a:t>Phát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triển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hệ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thống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kết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hợp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các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giao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thức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trên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nền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tảng</a:t>
            </a:r>
            <a:r>
              <a:rPr lang="en-US" sz="2600" dirty="0">
                <a:latin typeface="Arial" panose="020B0604020202020204" pitchFamily="34" charset="0"/>
              </a:rPr>
              <a:t> </a:t>
            </a:r>
            <a:r>
              <a:rPr lang="en-US" sz="2600" dirty="0" err="1">
                <a:latin typeface="Arial" panose="020B0604020202020204" pitchFamily="34" charset="0"/>
              </a:rPr>
              <a:t>nhúng</a:t>
            </a:r>
            <a:endParaRPr lang="en-US" sz="2600" dirty="0">
              <a:latin typeface="Arial" panose="020B0604020202020204" pitchFamily="34" charset="0"/>
            </a:endParaRPr>
          </a:p>
          <a:p>
            <a:pPr marL="201168" lvl="1" indent="0">
              <a:buNone/>
            </a:pPr>
            <a:endParaRPr lang="en-US" sz="2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66337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158</TotalTime>
  <Words>963</Words>
  <Application>Microsoft Office PowerPoint</Application>
  <PresentationFormat>Widescreen</PresentationFormat>
  <Paragraphs>87</Paragraphs>
  <Slides>16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Calibri</vt:lpstr>
      <vt:lpstr>Calibri Light</vt:lpstr>
      <vt:lpstr>Retrospect</vt:lpstr>
      <vt:lpstr>Báo cáo thực tập tháng 9 + tháng 10</vt:lpstr>
      <vt:lpstr>Nội dung báo cáo</vt:lpstr>
      <vt:lpstr>1. Tiến độ công việc</vt:lpstr>
      <vt:lpstr>1. Tiến độ công việc</vt:lpstr>
      <vt:lpstr>1. Tiến độ công việc</vt:lpstr>
      <vt:lpstr>2. Công việc đã thực hiện</vt:lpstr>
      <vt:lpstr>2. Công việc đã thực hiện</vt:lpstr>
      <vt:lpstr>2. Công việc đã thực hiện</vt:lpstr>
      <vt:lpstr>2. Công việc đã thực hiện</vt:lpstr>
      <vt:lpstr>3. Vấn đề gặp phải và cách khắc phục</vt:lpstr>
      <vt:lpstr>3. Vấn đề gặp phải và cách khắc phục</vt:lpstr>
      <vt:lpstr>3. Vấn đề gặp phải và cách khắc phục</vt:lpstr>
      <vt:lpstr>4. Triển khai công việc tháng tiếp theo</vt:lpstr>
      <vt:lpstr>4. Triển khai công việc tháng tiếp theo</vt:lpstr>
      <vt:lpstr>Kết luận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Dat Nguyen</dc:creator>
  <cp:lastModifiedBy>Dat Nguyen</cp:lastModifiedBy>
  <cp:revision>15</cp:revision>
  <dcterms:created xsi:type="dcterms:W3CDTF">2025-10-30T08:55:12Z</dcterms:created>
  <dcterms:modified xsi:type="dcterms:W3CDTF">2025-10-31T03:57:39Z</dcterms:modified>
</cp:coreProperties>
</file>

<file path=docProps/thumbnail.jpeg>
</file>